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4.xml" ContentType="application/vnd.openxmlformats-officedocument.presentationml.tags+xml"/>
  <Override PartName="/ppt/notesSlides/notesSlide1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7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8.xml" ContentType="application/vnd.openxmlformats-officedocument.presentationml.notesSlide+xml"/>
  <Override PartName="/ppt/tags/tag5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6340" r:id="rId3"/>
    <p:sldId id="6297" r:id="rId4"/>
    <p:sldId id="6291" r:id="rId5"/>
    <p:sldId id="6298" r:id="rId6"/>
    <p:sldId id="6300" r:id="rId7"/>
    <p:sldId id="6302" r:id="rId8"/>
    <p:sldId id="6301" r:id="rId9"/>
    <p:sldId id="6305" r:id="rId10"/>
    <p:sldId id="6308" r:id="rId11"/>
    <p:sldId id="6307" r:id="rId12"/>
    <p:sldId id="6309" r:id="rId13"/>
    <p:sldId id="6341" r:id="rId14"/>
    <p:sldId id="6318" r:id="rId15"/>
    <p:sldId id="6352" r:id="rId16"/>
    <p:sldId id="6347" r:id="rId17"/>
    <p:sldId id="6344" r:id="rId18"/>
    <p:sldId id="6353" r:id="rId19"/>
    <p:sldId id="6346" r:id="rId20"/>
    <p:sldId id="6345" r:id="rId21"/>
    <p:sldId id="6351" r:id="rId22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46" autoAdjust="0"/>
    <p:restoredTop sz="94660"/>
  </p:normalViewPr>
  <p:slideViewPr>
    <p:cSldViewPr snapToGrid="0">
      <p:cViewPr varScale="1">
        <p:scale>
          <a:sx n="210" d="100"/>
          <a:sy n="210" d="100"/>
        </p:scale>
        <p:origin x="52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6BB3-14E5-099B-1725-3FBDA498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50AFEA3-19C9-C532-0B5A-D53773122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2CEA9E-ADDC-BDA3-8F37-6F90B81B1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F46AB6-9FE7-83D6-9776-562709BB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67361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E353A-4B2C-3988-03E9-EEB56357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A330C7-BD9E-03E5-A6CD-22EF7D0E6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76307DF-8D40-70C4-6886-652EF2060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FBC5DD-D687-70EA-1E20-5641097AF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7574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29F5-2E29-3040-1BDD-B31D9345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ECBBB2-1CD2-B739-DEF1-E79AB9FB8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D3846B-FD13-D7EC-9138-F89CE824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1E9E69-2093-85FB-32A7-FA865FEEC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94425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0E37-6785-EB27-E257-E22C961B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0DCF4B8-3DB7-5FC4-9889-D99EB775C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0F477E5-9C4F-3AB5-72B9-2AEDBF4CF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4CCCC5-1C01-8655-6042-BFC7100EF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4920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DDF-6F92-0214-F257-387EB69E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EC2002-684E-F440-3DE1-D0CFEC3A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C7A379-AA00-4D05-6CEF-2BDDA8FF3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691F9B-0A31-6929-41A2-796DF4B87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028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0DB0-D2EB-F068-E132-CEE565FE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3FD4FE-38B3-8FBF-2C8D-4A71841B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827FD2C-1417-E241-B440-CD44B1ECB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B10243-ACE5-452E-0BF0-DB3CEFA8C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6491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D841-E8DF-4A6A-6842-D0D82477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08A1DB-75D5-D751-1326-F83C1189F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91EB17-6C3D-36EC-E24D-4BF23B0C7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54D95D-F120-C42D-CA32-19E45BA72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2542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27.06.25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9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8.emf"/><Relationship Id="rId5" Type="http://schemas.openxmlformats.org/officeDocument/2006/relationships/tags" Target="../tags/tag27.xml"/><Relationship Id="rId10" Type="http://schemas.openxmlformats.org/officeDocument/2006/relationships/image" Target="../media/image37.png"/><Relationship Id="rId4" Type="http://schemas.openxmlformats.org/officeDocument/2006/relationships/tags" Target="../tags/tag26.xml"/><Relationship Id="rId9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30.xml"/><Relationship Id="rId7" Type="http://schemas.openxmlformats.org/officeDocument/2006/relationships/image" Target="../media/image41.emf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0.e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orgi86/dl-sysid-eeci2025/blob/main/lessons/01_introduction/cascaded_tanks.ipynb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emf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tags" Target="../tags/tag35.xml"/><Relationship Id="rId7" Type="http://schemas.openxmlformats.org/officeDocument/2006/relationships/image" Target="../media/image47.png"/><Relationship Id="rId12" Type="http://schemas.openxmlformats.org/officeDocument/2006/relationships/image" Target="../media/image480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2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0.png"/><Relationship Id="rId4" Type="http://schemas.openxmlformats.org/officeDocument/2006/relationships/tags" Target="../tags/tag36.xml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tags" Target="../tags/tag39.xml"/><Relationship Id="rId7" Type="http://schemas.openxmlformats.org/officeDocument/2006/relationships/image" Target="../media/image51.emf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4.emf"/><Relationship Id="rId4" Type="http://schemas.openxmlformats.org/officeDocument/2006/relationships/tags" Target="../tags/tag40.xml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tags" Target="../tags/tag43.xml"/><Relationship Id="rId7" Type="http://schemas.openxmlformats.org/officeDocument/2006/relationships/image" Target="../media/image57.emf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56.em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10" Type="http://schemas.openxmlformats.org/officeDocument/2006/relationships/image" Target="../media/image67.emf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47.xml"/><Relationship Id="rId7" Type="http://schemas.openxmlformats.org/officeDocument/2006/relationships/image" Target="../media/image68.emf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1.emf"/><Relationship Id="rId4" Type="http://schemas.openxmlformats.org/officeDocument/2006/relationships/tags" Target="../tags/tag48.xml"/><Relationship Id="rId9" Type="http://schemas.openxmlformats.org/officeDocument/2006/relationships/image" Target="../media/image7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4.png"/><Relationship Id="rId12" Type="http://schemas.openxmlformats.org/officeDocument/2006/relationships/image" Target="../media/image79.emf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73.png"/><Relationship Id="rId11" Type="http://schemas.openxmlformats.org/officeDocument/2006/relationships/image" Target="../media/image78.emf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github.com/forgi86/dl-sysid-eeci2025/blob/main/lessons/01_introduction/cascaded_tanks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2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0.emf"/><Relationship Id="rId5" Type="http://schemas.openxmlformats.org/officeDocument/2006/relationships/tags" Target="../tags/tag11.xml"/><Relationship Id="rId10" Type="http://schemas.openxmlformats.org/officeDocument/2006/relationships/image" Target="../media/image19.png"/><Relationship Id="rId4" Type="http://schemas.openxmlformats.org/officeDocument/2006/relationships/tags" Target="../tags/tag10.xml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tags" Target="../tags/tag15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7.emf"/><Relationship Id="rId5" Type="http://schemas.openxmlformats.org/officeDocument/2006/relationships/tags" Target="../tags/tag17.xml"/><Relationship Id="rId10" Type="http://schemas.openxmlformats.org/officeDocument/2006/relationships/image" Target="../media/image26.png"/><Relationship Id="rId4" Type="http://schemas.openxmlformats.org/officeDocument/2006/relationships/tags" Target="../tags/tag16.xml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nlinearbenchmark.org/" TargetMode="External"/><Relationship Id="rId3" Type="http://schemas.openxmlformats.org/officeDocument/2006/relationships/tags" Target="../tags/tag18.xml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1.xml"/><Relationship Id="rId10" Type="http://schemas.openxmlformats.org/officeDocument/2006/relationships/hyperlink" Target="https://github.com/forgi86/dl-sysid-eeci2025/blob/main/lessons/01_introduction/cascaded_tanks.ipynb" TargetMode="External"/><Relationship Id="rId4" Type="http://schemas.openxmlformats.org/officeDocument/2006/relationships/tags" Target="../tags/tag19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tags" Target="../tags/tag22.xml"/><Relationship Id="rId7" Type="http://schemas.openxmlformats.org/officeDocument/2006/relationships/image" Target="../media/image33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2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27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Marco Forgione, Dalle Molle Institute for Artificial Intelligence, Lugano, Switzerland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/>
              <a:t>Milano, June 30, 2025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Slides originally prepared by: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Dalle Molle Institute for Artificial Intelligence, Lugano, Switzerland</a:t>
            </a: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Prediction error only looks one-step ahead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In case of data sampled at high-frequency, a good one-step ahead predictor could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We would like to have predictive models that provide good prediction in a long-horizon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E353B7-F8F1-2C54-170A-129F2009B5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94451" y="1101393"/>
            <a:ext cx="9631677" cy="365760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\mathcal{F}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0D4CFE0-6FC8-C0F4-28AB-14BEBDD73A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65045" y="5155254"/>
            <a:ext cx="9631676" cy="365760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OE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17" name="Picture 1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DEAAD4F-971D-D508-B952-5A1215E3AD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26515" y="1781163"/>
            <a:ext cx="9997434" cy="12496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20" name="Picture 1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ECB94F-BBD0-DE6E-CB17-CB5D35B87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2891" y="3410337"/>
            <a:ext cx="5273037" cy="365759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squared residuals is no longer convex!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5BBDC9D5-9835-BCE4-442B-8201C7A485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82806" y="5500250"/>
            <a:ext cx="3904518" cy="7366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8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8"/>
              </a:rPr>
              <a:t>cascaded_tanks.ipynb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(Part II)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4713025" cy="1504265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&amp;= L(\theta^{(k)}) + \left(\theta^{(k+1)} - \theta^{(k)}\right)^\top\nabla L(\theta^{(k)})+ \frac{1}{2}\left(\theta^{(k+1)} - \theta^{(k)}\right)^\top\nabla^2 L(\tilde \theta) \left(\theta^{(k+1)} - \theta^{(k)}\right) \\&#10;&amp; \leq L(\theta^{(k)}) -\gamma \left\|\nabla L(\theta^{(k)}) \right\|^2+ \frac{1}{2} \gamma^2 \left\|\nabla L(\theta^{(k)}) \right\|^2 \beta\\&#10;&amp;=  L(\theta^{(k)}) - \gamma\left\|\nabla L(\theta^{(k)}) \right\|^2 \left( 1 - \frac{1}{2}\gamma\beta \right) \\&#10;&amp;= L(\theta^{(k)}) -\gamma \frac{1}{2} \left\|\nabla L(\theta^{(k)}) \right\|^2 \\&#10;&amp;\leq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00F445B7-8FEE-EB97-8239-3642632FEA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6093" y="3467486"/>
            <a:ext cx="8548988" cy="238960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295620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91" y="5177952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3946074" y="5347552"/>
            <a:ext cx="2366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499" y="5492921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489782" y="5411827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72BE45D-A52B-0AC2-3861-2F69E7697EE7}"/>
              </a:ext>
            </a:extLst>
          </p:cNvPr>
          <p:cNvSpPr txBox="1"/>
          <p:nvPr/>
        </p:nvSpPr>
        <p:spPr>
          <a:xfrm>
            <a:off x="284036" y="6148685"/>
            <a:ext cx="10070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Karimi, H., Nutini, J., &amp; Schmidt, M. (2016, September). Linear convergence of gradient and proximal-gradient methods under the Polyak-</a:t>
            </a:r>
            <a:r>
              <a:rPr lang="en-GB" sz="1200" dirty="0" err="1"/>
              <a:t>Lojasiewicz</a:t>
            </a:r>
            <a:r>
              <a:rPr lang="en-GB" sz="1200" dirty="0"/>
              <a:t> condition.</a:t>
            </a:r>
            <a:br>
              <a:rPr lang="en-GB" sz="1200" dirty="0"/>
            </a:br>
            <a:r>
              <a:rPr lang="en-GB" sz="1200" dirty="0"/>
              <a:t>In </a:t>
            </a:r>
            <a:r>
              <a:rPr lang="en-GB" sz="1200" i="1" dirty="0"/>
              <a:t>Joint European conference on machine learning and knowledge discovery in databases</a:t>
            </a:r>
            <a:r>
              <a:rPr lang="en-GB" sz="1200" dirty="0"/>
              <a:t> (pp. 795-811). Cham: Springer International Publishing.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&amp;=  \frac{1}{N}\sum_{i=1}^N \ell_i( \red{\theta}) \\&#10;\nabla L(\red{\theta}) &amp;=  \frac{1}{N}\sum_{i=1}^N \nabla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EDBE479-08E1-2C9E-4C88-4D0B51BF14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141367" y="725534"/>
            <a:ext cx="2987034" cy="1950719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k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4C5643A-14B3-62A3-D147-F524C81862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5918" y="2457081"/>
            <a:ext cx="9113502" cy="883919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j=1}^{B} \nabla \ell_{i_j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6228B3DC-7014-FE36-C752-9980CF22992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5918" y="4210544"/>
            <a:ext cx="5002419" cy="1078863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513255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3A051265-E9F7-6EBF-EA79-368A4B8E6E05}"/>
                  </a:ext>
                </a:extLst>
              </p:cNvPr>
              <p:cNvSpPr/>
              <p:nvPr/>
            </p:nvSpPr>
            <p:spPr>
              <a:xfrm>
                <a:off x="7626347" y="4347759"/>
                <a:ext cx="3762375" cy="79532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 iteration = 1 parameter update</a:t>
                </a:r>
              </a:p>
              <a:p>
                <a:pPr algn="ctr"/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1 epoch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parameter updates</a:t>
                </a:r>
              </a:p>
            </p:txBody>
          </p:sp>
        </mc:Choice>
        <mc:Fallback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3A051265-E9F7-6EBF-EA79-368A4B8E6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347" y="4347759"/>
                <a:ext cx="3762375" cy="795324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8766B5-30D8-A1AA-2400-B9D86AF2A82E}"/>
              </a:ext>
            </a:extLst>
          </p:cNvPr>
          <p:cNvSpPr txBox="1"/>
          <p:nvPr/>
        </p:nvSpPr>
        <p:spPr>
          <a:xfrm>
            <a:off x="376067" y="6148685"/>
            <a:ext cx="10578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Bottou</a:t>
            </a:r>
            <a:r>
              <a:rPr lang="en-GB" sz="1200" dirty="0"/>
              <a:t>, L., Curtis, F. E., &amp; </a:t>
            </a:r>
            <a:r>
              <a:rPr lang="en-GB" sz="1200" dirty="0" err="1"/>
              <a:t>Nocedal</a:t>
            </a:r>
            <a:r>
              <a:rPr lang="en-GB" sz="1200" dirty="0"/>
              <a:t>, J. (2018). Optimization methods for large-scale machine learning. SIAM review, 60(2), 223-311.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EC53-2B25-F833-174F-1325516A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CF2FCF5-7BEE-68D1-A327-03A99123AFA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753EEA-579E-1E8D-C434-847469DE75EA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Enforcing sparsity: L1-regularization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E34B120-597E-7B8A-3135-BAC08FA6600A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3EE9B5-FEE5-5C57-08B8-65E7CCEFBDD4}"/>
              </a:ext>
            </a:extLst>
          </p:cNvPr>
          <p:cNvSpPr txBox="1"/>
          <p:nvPr/>
        </p:nvSpPr>
        <p:spPr>
          <a:xfrm>
            <a:off x="179705" y="2578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6" name="Picture 2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^\top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9C3539E-596C-2868-8825-0E481C998D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8521" y="3254580"/>
            <a:ext cx="9141570" cy="37607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121E13-8439-4852-166F-F117F3DA4E36}"/>
              </a:ext>
            </a:extLst>
          </p:cNvPr>
          <p:cNvSpPr txBox="1"/>
          <p:nvPr/>
        </p:nvSpPr>
        <p:spPr>
          <a:xfrm>
            <a:off x="202057" y="46278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L1 </a:t>
            </a:r>
            <a:r>
              <a:rPr lang="it-CH" sz="2400" dirty="0" err="1">
                <a:solidFill>
                  <a:srgbClr val="FF0000"/>
                </a:solidFill>
              </a:rPr>
              <a:t>regularization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/>
              <a:t>(LASSO-like): </a:t>
            </a:r>
            <a:r>
              <a:rPr lang="it-CH" sz="2400" dirty="0" err="1"/>
              <a:t>penalize</a:t>
            </a:r>
            <a:r>
              <a:rPr lang="it-CH" sz="2400" dirty="0"/>
              <a:t> model </a:t>
            </a:r>
            <a:r>
              <a:rPr lang="it-CH" sz="2400" dirty="0" err="1"/>
              <a:t>complexity</a:t>
            </a:r>
            <a:r>
              <a:rPr lang="it-CH" sz="2400" dirty="0"/>
              <a:t> </a:t>
            </a:r>
            <a:r>
              <a:rPr lang="it-CH" sz="2400" dirty="0" err="1"/>
              <a:t>during</a:t>
            </a:r>
            <a:r>
              <a:rPr lang="it-CH" sz="2400" dirty="0"/>
              <a:t> training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\norm{\epsilon(k, \red{\theta})}^2 + &#10;\blue{\lambda} \norm{\red{\theta}}_1&#10;$$&#10;&#10;\end{document}" title="IguanaTex Bitmap Display">
            <a:extLst>
              <a:ext uri="{FF2B5EF4-FFF2-40B4-BE49-F238E27FC236}">
                <a16:creationId xmlns:a16="http://schemas.microsoft.com/office/drawing/2014/main" id="{73EA9BBD-3AC1-FCB1-02A4-34E701F927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84258" y="1209094"/>
            <a:ext cx="4322267" cy="1054212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&#10;\norm{y(k) - F^\top(\phi(k)) \red{\theta}}^2 + &#10;\blue{\lambda} \norm{\red{\theta}}_1&#10;$$&#10;&#10;\end{document}" title="IguanaTex Bitmap Display">
            <a:extLst>
              <a:ext uri="{FF2B5EF4-FFF2-40B4-BE49-F238E27FC236}">
                <a16:creationId xmlns:a16="http://schemas.microsoft.com/office/drawing/2014/main" id="{A74D2A53-7673-CD5F-1EE5-093987BF87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57250" y="5227997"/>
            <a:ext cx="6114427" cy="10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1019C-FDED-A46E-3EBF-140D81294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400450AC-C709-18E1-5FFA-14B4043F166E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8C2948C-AF51-806F-03CE-ADA6C2F5BCC2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Non smooth functions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726AC6C-04C8-159E-98AF-881C8028FB87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C420B0D-5F83-9ADA-8529-AB816E66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C2BF3C-3CD7-A2A5-D149-118CA93C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39" y="944967"/>
            <a:ext cx="3867690" cy="657317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620D024-3CFE-57A8-192A-5D8073892AA8}"/>
              </a:ext>
            </a:extLst>
          </p:cNvPr>
          <p:cNvCxnSpPr/>
          <p:nvPr/>
        </p:nvCxnSpPr>
        <p:spPr>
          <a:xfrm>
            <a:off x="3712029" y="1251137"/>
            <a:ext cx="191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BD0E4105-53D2-2B96-883F-DFF6EC457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59"/>
          <a:stretch/>
        </p:blipFill>
        <p:spPr>
          <a:xfrm>
            <a:off x="2262389" y="1853654"/>
            <a:ext cx="7021699" cy="3969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37C437-CFAC-6A9A-E9A8-B16A94496C4E}"/>
              </a:ext>
            </a:extLst>
          </p:cNvPr>
          <p:cNvSpPr txBox="1"/>
          <p:nvPr/>
        </p:nvSpPr>
        <p:spPr bwMode="auto">
          <a:xfrm>
            <a:off x="2693166" y="6014417"/>
            <a:ext cx="664573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Parikh, N., &amp; Boyd, S. (2014). Proximal algorithms. Foundations and Trends® in Optimization, 1(3), 127-239.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64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42D8C-D37D-988E-7986-1535E84D0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FBFFAEF-161A-6399-0AB7-9C9E6948A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494" y="1094829"/>
            <a:ext cx="2743583" cy="628738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E46CCF56-0DFF-DFFF-4BB5-BBA0DAF6545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D8449BC-FFF5-5FCD-7A57-337A32C3D11A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76849CC-5903-38AD-F756-643D99F99171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27C11B3E-E22F-4076-343E-AC1B2D146E92}"/>
              </a:ext>
            </a:extLst>
          </p:cNvPr>
          <p:cNvSpPr/>
          <p:nvPr/>
        </p:nvSpPr>
        <p:spPr>
          <a:xfrm>
            <a:off x="6393387" y="819328"/>
            <a:ext cx="954470" cy="9949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C3812B-91DB-3050-50D5-1787CE5CE460}"/>
              </a:ext>
            </a:extLst>
          </p:cNvPr>
          <p:cNvSpPr txBox="1"/>
          <p:nvPr/>
        </p:nvSpPr>
        <p:spPr>
          <a:xfrm>
            <a:off x="8098971" y="702906"/>
            <a:ext cx="35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>
                <a:solidFill>
                  <a:srgbClr val="00B050"/>
                </a:solidFill>
              </a:rPr>
              <a:t>non-</a:t>
            </a:r>
            <a:r>
              <a:rPr lang="it-CH" dirty="0" err="1">
                <a:solidFill>
                  <a:srgbClr val="00B050"/>
                </a:solidFill>
              </a:rPr>
              <a:t>differentiable</a:t>
            </a:r>
            <a:r>
              <a:rPr lang="it-CH" dirty="0"/>
              <a:t> </a:t>
            </a:r>
            <a:r>
              <a:rPr lang="it-CH" dirty="0" err="1"/>
              <a:t>convex</a:t>
            </a:r>
            <a:r>
              <a:rPr lang="it-CH" dirty="0"/>
              <a:t> </a:t>
            </a:r>
            <a:r>
              <a:rPr lang="it-CH" dirty="0" err="1"/>
              <a:t>funtion</a:t>
            </a:r>
            <a:endParaRPr lang="it-CH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3DDB562-E34F-20C5-3AE6-DDE752CBE0A4}"/>
              </a:ext>
            </a:extLst>
          </p:cNvPr>
          <p:cNvCxnSpPr/>
          <p:nvPr/>
        </p:nvCxnSpPr>
        <p:spPr>
          <a:xfrm flipH="1">
            <a:off x="7489371" y="925280"/>
            <a:ext cx="609600" cy="250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/>
              <p:nvPr/>
            </p:nvSpPr>
            <p:spPr>
              <a:xfrm>
                <a:off x="422405" y="1828197"/>
                <a:ext cx="9217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Proximal operator of function 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R(</a:t>
                </a:r>
                <a:r>
                  <a:rPr lang="el-GR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/>
                  <a:t>with parameter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5" y="1828197"/>
                <a:ext cx="9217983" cy="523220"/>
              </a:xfrm>
              <a:prstGeom prst="rect">
                <a:avLst/>
              </a:prstGeom>
              <a:blipFill>
                <a:blip r:embed="rId5"/>
                <a:stretch>
                  <a:fillRect l="-1377" t="-16667" b="-2857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6C0FC3-5C2B-03A9-E570-1BF84E2AFE62}"/>
              </a:ext>
            </a:extLst>
          </p:cNvPr>
          <p:cNvSpPr txBox="1"/>
          <p:nvPr/>
        </p:nvSpPr>
        <p:spPr>
          <a:xfrm>
            <a:off x="1150792" y="4741962"/>
            <a:ext cx="3573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Fixed point equation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113497B-2876-085F-6317-F1D811D4005D}"/>
              </a:ext>
            </a:extLst>
          </p:cNvPr>
          <p:cNvCxnSpPr>
            <a:cxnSpLocks/>
          </p:cNvCxnSpPr>
          <p:nvPr/>
        </p:nvCxnSpPr>
        <p:spPr>
          <a:xfrm>
            <a:off x="4566568" y="4142067"/>
            <a:ext cx="697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0AFE456C-72EC-8CA6-F5F3-B9AEC32C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966" y="3865803"/>
            <a:ext cx="3343742" cy="552527"/>
          </a:xfrm>
          <a:prstGeom prst="rect">
            <a:avLst/>
          </a:prstGeom>
        </p:spPr>
      </p:pic>
      <p:sp>
        <p:nvSpPr>
          <p:cNvPr id="21" name="Freccia bidirezionale verticale 20">
            <a:extLst>
              <a:ext uri="{FF2B5EF4-FFF2-40B4-BE49-F238E27FC236}">
                <a16:creationId xmlns:a16="http://schemas.microsoft.com/office/drawing/2014/main" id="{57EAF0E8-D1A8-ACF7-233B-2A95B766277E}"/>
              </a:ext>
            </a:extLst>
          </p:cNvPr>
          <p:cNvSpPr/>
          <p:nvPr/>
        </p:nvSpPr>
        <p:spPr>
          <a:xfrm>
            <a:off x="6965597" y="4640837"/>
            <a:ext cx="284480" cy="6233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53DA47-CA9C-B74C-8BBB-0191A0E6C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796" y="5380789"/>
            <a:ext cx="4467849" cy="6573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F5148B-9E45-06C8-A2DF-3A98442D5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11" y="5289694"/>
            <a:ext cx="4455285" cy="7514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D66B34-DDE2-79C7-E8C7-F05106F41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4189" y="2310252"/>
            <a:ext cx="7017639" cy="113556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amsfonts}&#10;\usepackage{color}&#10;\newcommand{\red}[1]{{\color{red}#1}}&#10;&#10;\pagestyle{empty}&#10;&#10;\begin{document}&#10;&#10;$$&#10;\red{\theta}^\star \text{ minimizer of } \mathcal{L}(\red{\theta}) + R(\red{\theta})&#10;$$&#10;&#10;\end{document}" title="IguanaTex Bitmap Display">
            <a:extLst>
              <a:ext uri="{FF2B5EF4-FFF2-40B4-BE49-F238E27FC236}">
                <a16:creationId xmlns:a16="http://schemas.microsoft.com/office/drawing/2014/main" id="{E8F07275-9592-AF9D-E7DE-B597BEB37F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6111" y="3969039"/>
            <a:ext cx="3769483" cy="3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076C6-2A21-13C7-FB53-4193CB37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4765E82-0100-6BB4-A60A-0D5AA2965DEA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27479E-070F-5D55-8EED-FBB1F178186E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Fixed point equation: proof of stationarity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CF224-CC6A-8B86-6C25-84AEE691D3CD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3469A2-9380-C119-7BED-8CC2C24C7FF0}"/>
              </a:ext>
            </a:extLst>
          </p:cNvPr>
          <p:cNvSpPr txBox="1"/>
          <p:nvPr/>
        </p:nvSpPr>
        <p:spPr>
          <a:xfrm>
            <a:off x="557436" y="1091529"/>
            <a:ext cx="110771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We only prove in one direction:</a:t>
            </a:r>
          </a:p>
          <a:p>
            <a:endParaRPr lang="en-CH" sz="2400" dirty="0"/>
          </a:p>
          <a:p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By definition of the proximal operator:</a:t>
            </a:r>
          </a:p>
          <a:p>
            <a:endParaRPr lang="en-CH" sz="2400" dirty="0"/>
          </a:p>
          <a:p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The minimized function is convex: smooth quadratic + non-smooth yet convex term.</a:t>
            </a:r>
            <a:br>
              <a:rPr lang="en-CH" sz="2400" dirty="0"/>
            </a:br>
            <a:r>
              <a:rPr lang="en-CH" sz="2400" dirty="0"/>
              <a:t>Its optimality condition is:</a:t>
            </a:r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</p:txBody>
      </p:sp>
      <p:pic>
        <p:nvPicPr>
          <p:cNvPr id="20" name="Picture 19" descr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\star = \prox_{\gamma R} (\theta^\star - \gamma \nabla \loss(\theta^\star)) \rightarrow 0 \in \nabla\loss(\theta^\star) + \partial R(\theta^*)&#10;$$&#10;&#10;\end{document}" title="IguanaTex Bitmap Display">
            <a:extLst>
              <a:ext uri="{FF2B5EF4-FFF2-40B4-BE49-F238E27FC236}">
                <a16:creationId xmlns:a16="http://schemas.microsoft.com/office/drawing/2014/main" id="{A73AE864-EC98-AEBD-64B2-781F2FDE35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99951" y="1618360"/>
            <a:ext cx="7800868" cy="410572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\theta^\star = \prox_{\gamma R} (\theta^\star - \gamma \nabla \loss(\theta^\star)) = &#10;\arg \min_\theta \frac{1}{2\gamma}\norm{\red{\theta} - \big(\theta^\star - \gamma \nabla \loss(\theta^\star)\big)}^2 + R(\red{\theta})&#10;$$&#10;&#10;\end{document}" title="IguanaTex Bitmap Display">
            <a:extLst>
              <a:ext uri="{FF2B5EF4-FFF2-40B4-BE49-F238E27FC236}">
                <a16:creationId xmlns:a16="http://schemas.microsoft.com/office/drawing/2014/main" id="{8B31CCDB-22FA-F54B-D25D-4FFE220FFB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6548" y="2590890"/>
            <a:ext cx="10709086" cy="786930"/>
          </a:xfrm>
          <a:prstGeom prst="rect">
            <a:avLst/>
          </a:prstGeom>
        </p:spPr>
      </p:pic>
      <p:pic>
        <p:nvPicPr>
          <p:cNvPr id="52" name="Picture 51" descr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\frac{1}{\gamma}\left .(\red{\theta} - \theta^\star + \gamma \nabla \loss(\theta^\star)) \right |_{\red{\theta}=\theta^\star}&#10;+ \partial R(\theta^\star)&#10;$$&#10;&#10;&#10;\end{document}" title="IguanaTex Bitmap Display">
            <a:extLst>
              <a:ext uri="{FF2B5EF4-FFF2-40B4-BE49-F238E27FC236}">
                <a16:creationId xmlns:a16="http://schemas.microsoft.com/office/drawing/2014/main" id="{1F86F50F-670D-D3FC-0E80-CF5BEC6B30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81677" y="4607565"/>
            <a:ext cx="6021724" cy="786930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 \nabla \loss(\theta^\star) + \partial R(\theta^\star)&#10;$$&#10;&#10;&#10;\end{document}" title="IguanaTex Bitmap Display">
            <a:extLst>
              <a:ext uri="{FF2B5EF4-FFF2-40B4-BE49-F238E27FC236}">
                <a16:creationId xmlns:a16="http://schemas.microsoft.com/office/drawing/2014/main" id="{25522086-0F46-E59F-4510-E0E531D41C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67358" y="5554679"/>
            <a:ext cx="3113505" cy="3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A0637-C3A5-6DD4-96B7-C831CCEF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C81FD37-3C0E-4ACF-213C-054B0DFEE06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BDB82C-AD97-333C-3CB7-444B2CE39514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constrained optimization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D2F1960-0DB7-280D-BEF9-55E94E93DAA6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27B41F-5727-FB93-0B3B-20026DB97A0E}"/>
              </a:ext>
            </a:extLst>
          </p:cNvPr>
          <p:cNvSpPr txBox="1"/>
          <p:nvPr/>
        </p:nvSpPr>
        <p:spPr>
          <a:xfrm>
            <a:off x="321800" y="2287042"/>
            <a:ext cx="921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Example: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</a:t>
            </a:r>
            <a:r>
              <a:rPr lang="el-G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indicator function      of a convex set           :  </a:t>
            </a:r>
            <a:endParaRPr lang="en-GB" sz="2800" i="1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D8BD9EB-3581-96E3-DB97-6E2943510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944" y="810392"/>
            <a:ext cx="3379343" cy="95577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4DE801C-C395-440F-EB5E-B6A2D881E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857" y="2348214"/>
            <a:ext cx="923306" cy="38555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0DE2A37-4E7C-C82D-F6A2-5C81376A3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8173" y="2921007"/>
            <a:ext cx="6172654" cy="153373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2829F90-4AC7-AC3D-65B8-F797D30C5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641" y="4493685"/>
            <a:ext cx="1396845" cy="627939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D99173A-4AEC-FB6A-5F8E-44932DC7887F}"/>
              </a:ext>
            </a:extLst>
          </p:cNvPr>
          <p:cNvSpPr txBox="1"/>
          <p:nvPr/>
        </p:nvSpPr>
        <p:spPr>
          <a:xfrm>
            <a:off x="7010726" y="4936958"/>
            <a:ext cx="228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/>
              <a:t>orthogonal</a:t>
            </a:r>
            <a:r>
              <a:rPr lang="it-CH" dirty="0"/>
              <a:t> </a:t>
            </a:r>
            <a:r>
              <a:rPr lang="it-CH" dirty="0" err="1"/>
              <a:t>projection</a:t>
            </a:r>
            <a:endParaRPr lang="it-CH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E771F2D-E5A6-9F8A-1478-8CC63C451458}"/>
              </a:ext>
            </a:extLst>
          </p:cNvPr>
          <p:cNvCxnSpPr>
            <a:cxnSpLocks/>
          </p:cNvCxnSpPr>
          <p:nvPr/>
        </p:nvCxnSpPr>
        <p:spPr>
          <a:xfrm flipH="1" flipV="1">
            <a:off x="5397577" y="4907428"/>
            <a:ext cx="1487936" cy="23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E60A2D5-5987-A936-97AF-CE2BD5648B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9" y="1137623"/>
            <a:ext cx="2200582" cy="5334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327AE7-1DEB-2B86-4DC4-8C68790600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9894" y="1032276"/>
            <a:ext cx="2857899" cy="704948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A78423-801D-935D-ABC9-52351582A39E}"/>
              </a:ext>
            </a:extLst>
          </p:cNvPr>
          <p:cNvCxnSpPr/>
          <p:nvPr/>
        </p:nvCxnSpPr>
        <p:spPr>
          <a:xfrm>
            <a:off x="2786743" y="1327560"/>
            <a:ext cx="983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Pi_C (\theta^{(k)} - \lambda \nabla \mathcal{L}(\theta^{(k)}))&#10;$$&#10;&#10;\end{document}" title="IguanaTex Bitmap Display">
            <a:extLst>
              <a:ext uri="{FF2B5EF4-FFF2-40B4-BE49-F238E27FC236}">
                <a16:creationId xmlns:a16="http://schemas.microsoft.com/office/drawing/2014/main" id="{5E987AD7-67D8-8CA3-C84C-D9450278C4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676296" y="6004836"/>
            <a:ext cx="4550506" cy="410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3B3F54-BEEF-8A53-2C4E-03A753414999}"/>
              </a:ext>
            </a:extLst>
          </p:cNvPr>
          <p:cNvSpPr txBox="1"/>
          <p:nvPr/>
        </p:nvSpPr>
        <p:spPr>
          <a:xfrm>
            <a:off x="321800" y="5458767"/>
            <a:ext cx="816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This leads to the </a:t>
            </a:r>
            <a:r>
              <a:rPr lang="en-CH" sz="2800" i="1" dirty="0"/>
              <a:t>projected</a:t>
            </a:r>
            <a:r>
              <a:rPr lang="en-CH" sz="2800" dirty="0"/>
              <a:t> gradient descent algorithm:</a:t>
            </a:r>
          </a:p>
        </p:txBody>
      </p:sp>
      <p:pic>
        <p:nvPicPr>
          <p:cNvPr id="3" name="Picture 2" descr="\documentclass{article}&#10;\usepackage{amsmath}&#10;\usepackage{amsfonts}&#10;\usepackage{color}&#10;\newcommand{\red}[1]{{\color{red}#1}}&#10;&#10;\pagestyle{empty}&#10;&#10;\begin{document}&#10;&#10;$$&#10;\mathbb{I}_C&#10;$$&#10;&#10;\end{document}" title="IguanaTex Bitmap Display">
            <a:extLst>
              <a:ext uri="{FF2B5EF4-FFF2-40B4-BE49-F238E27FC236}">
                <a16:creationId xmlns:a16="http://schemas.microsoft.com/office/drawing/2014/main" id="{2D1CF6E3-A170-6C39-10B2-D8CFD50D97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53023" y="2406025"/>
            <a:ext cx="3556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BA8FE-A0DB-7148-6B5A-AFB6974C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79540D5-86C9-3B9C-319E-7EEB68E3C032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18B07E-109F-7EB2-9F8D-C9266C9C7606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L1 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B7A859F-ECA3-087A-913C-8286AD4FD8CF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54E24F4-8846-8331-2FAC-DE281430E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0884BEB-86DE-FC51-46E4-FAA72222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258" y="738110"/>
            <a:ext cx="8052974" cy="1667623"/>
          </a:xfrm>
          <a:prstGeom prst="rect">
            <a:avLst/>
          </a:prstGeom>
        </p:spPr>
      </p:pic>
      <p:pic>
        <p:nvPicPr>
          <p:cNvPr id="1026" name="Picture 2" descr="Immagine output">
            <a:extLst>
              <a:ext uri="{FF2B5EF4-FFF2-40B4-BE49-F238E27FC236}">
                <a16:creationId xmlns:a16="http://schemas.microsoft.com/office/drawing/2014/main" id="{5792865E-D857-1F35-1161-A2A791BC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1" y="2682778"/>
            <a:ext cx="4918870" cy="30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text{SoftThreshold} (\theta^{(k)} - \lambda \nabla \mathcal{L}(\theta^{(k)}))&#10;$$&#10;&#10;\end{document}" title="IguanaTex Bitmap Display">
            <a:extLst>
              <a:ext uri="{FF2B5EF4-FFF2-40B4-BE49-F238E27FC236}">
                <a16:creationId xmlns:a16="http://schemas.microsoft.com/office/drawing/2014/main" id="{EBB6CF22-3615-6053-B565-E5EC6469F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17207" y="3952583"/>
            <a:ext cx="6158579" cy="4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2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716C-BD39-78D7-4C86-863406E52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90B3B91-A6A9-2E3A-29BE-1BB7FC07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4" y="3177543"/>
            <a:ext cx="10310037" cy="3580206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390A1F8-DCFB-E841-9AFB-2E1E684FEB75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0923E0-A3FE-ED03-C3B7-0047DCFC1D7E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algorithm L1-regularization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29DC7C9-2EC1-3F86-BAB8-54570DA02A4C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039E234-757A-B2B5-6173-98CE4AC1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1" y="2298216"/>
            <a:ext cx="5591955" cy="94310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5E76D52-D698-7C22-1BE1-884FC1FC7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72" y="1173286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8CA920C-9273-5832-8659-BC591E123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98" y="732155"/>
            <a:ext cx="7634420" cy="1580948"/>
          </a:xfrm>
          <a:prstGeom prst="rect">
            <a:avLst/>
          </a:prstGeom>
        </p:spPr>
      </p:pic>
      <p:sp>
        <p:nvSpPr>
          <p:cNvPr id="6" name="CasellaDiTesto 8">
            <a:extLst>
              <a:ext uri="{FF2B5EF4-FFF2-40B4-BE49-F238E27FC236}">
                <a16:creationId xmlns:a16="http://schemas.microsoft.com/office/drawing/2014/main" id="{C034FA7D-C2C3-B89A-76E1-36A1C51EB5C6}"/>
              </a:ext>
            </a:extLst>
          </p:cNvPr>
          <p:cNvSpPr txBox="1"/>
          <p:nvPr/>
        </p:nvSpPr>
        <p:spPr>
          <a:xfrm>
            <a:off x="7988204" y="5971956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7"/>
              </a:rPr>
              <a:t>Jupyter Notebook: cascaded_tanks.ipynb (Part III)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/>
              <a:t>describing relations between variables/signals of the system/process</a:t>
            </a:r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324225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Need for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4" y="1036697"/>
            <a:ext cx="1619780" cy="18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0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Described by </a:t>
            </a:r>
            <a:r>
              <a:rPr lang="it-CH" sz="2400" dirty="0">
                <a:solidFill>
                  <a:srgbClr val="0070C0"/>
                </a:solidFill>
              </a:rPr>
              <a:t>equations evolving in time</a:t>
            </a:r>
          </a:p>
        </p:txBody>
      </p:sp>
      <p:pic>
        <p:nvPicPr>
          <p:cNvPr id="65" name="Immagine 64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B00ADF24-CEE5-B87F-9FB8-68F71B203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5891845"/>
            <a:ext cx="4135314" cy="454400"/>
          </a:xfrm>
          <a:prstGeom prst="rect">
            <a:avLst/>
          </a:prstGeom>
        </p:spPr>
      </p:pic>
      <p:pic>
        <p:nvPicPr>
          <p:cNvPr id="63" name="Immagine 62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DF1468-CAB0-9A45-A791-E900502A60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4" y="5997738"/>
            <a:ext cx="5880686" cy="253257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6724648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ARX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red{a_1}y(k-1) + \ldots + \red{a_{na}}y(k-na) + \red{b_0}u(k) + \ldots + \red{b_{nb}}u(k-nb) \\&#10;&amp;= 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5D1D4B9-7DD1-1812-B353-09D51383F1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74142" y="1705413"/>
            <a:ext cx="8886776" cy="11007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48004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563363"/>
            <a:ext cx="2505539" cy="284907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C233160-F693-818D-F48C-5D44FB4C6A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2891" y="3931144"/>
            <a:ext cx="2818521" cy="33487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86628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531964"/>
            <a:ext cx="3596757" cy="802680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34" y="5808418"/>
            <a:ext cx="2855447" cy="76264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fonts}&#10;\usepackage{color}&#10;\newcommand{\red}[1]{{\color{red}#1}}&#10;&#10;\pagestyle{empty}&#10;&#10;\begin{document}&#10;&#10;$$&#10;\red{\theta = &#10;\begin{bmatrix}&#10;a_1 &amp; a_2 &amp;\dots &amp; a_{na} &amp; b_0 &amp; b_1 &amp; \dots &amp; b_{nb}&#10;\end{bmatrix}^\top&#10;}&#10;$$&#10;&#10;\end{document}" title="IguanaTex Bitmap Display">
            <a:extLst>
              <a:ext uri="{FF2B5EF4-FFF2-40B4-BE49-F238E27FC236}">
                <a16:creationId xmlns:a16="http://schemas.microsoft.com/office/drawing/2014/main" id="{49652565-8947-ACFB-2EFA-C8DAA6A0E3E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74142" y="2889534"/>
            <a:ext cx="4913180" cy="3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D14F2F6-890D-3163-7125-4DCD3BFAB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8584" y="1140415"/>
            <a:ext cx="9997435" cy="1249678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EB9D534-43FC-3648-BFB2-BF931E5F0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67072" y="2581685"/>
            <a:ext cx="6949431" cy="914399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6A62117-BA24-9D6C-1C92-0AD7E489DBF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36279" y="3778659"/>
            <a:ext cx="4754873" cy="91439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1510" y="1822090"/>
            <a:ext cx="2230490" cy="204547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F2264CC-B31C-6CEA-2990-CDC8142C1F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4926" y="5140745"/>
            <a:ext cx="5821674" cy="10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08713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  <a:p>
            <a:r>
              <a:rPr lang="en-GB" sz="1400" dirty="0">
                <a:hlinkClick r:id="rId8"/>
              </a:rPr>
              <a:t>https://</a:t>
            </a:r>
            <a:r>
              <a:rPr lang="en-GB" sz="1400" dirty="0" err="1">
                <a:hlinkClick r:id="rId8"/>
              </a:rPr>
              <a:t>www.nonlinearbenchmark.org</a:t>
            </a:r>
            <a:r>
              <a:rPr lang="en-GB" sz="1400" dirty="0">
                <a:hlinkClick r:id="rId8"/>
              </a:rPr>
              <a:t>/</a:t>
            </a:r>
            <a:endParaRPr lang="en-GB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Fluid level control system with </a:t>
            </a:r>
            <a:r>
              <a:rPr lang="en-US" noProof="0" dirty="0">
                <a:solidFill>
                  <a:srgbClr val="0070C0"/>
                </a:solidFill>
              </a:rPr>
              <a:t>two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Upper tank fed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upper tank to lower tank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lower tank to reservoir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rgbClr val="0070C0"/>
                </a:solidFill>
              </a:rPr>
              <a:t>Overflow</a:t>
            </a:r>
            <a:r>
              <a:rPr lang="en-US" noProof="0" dirty="0"/>
              <a:t> in the upper tank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Input: pump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Output: water level of lower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70C0"/>
                </a:solidFill>
              </a:rPr>
              <a:t>Metrics (over test data) both for 1-step and open-loop simulation: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10"/>
              </a:rPr>
              <a:t>Jupyter Notebook: cascaded_tanks (Part 1)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/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CH" sz="2400" dirty="0"/>
                  <a:t> is a vector function of </a:t>
                </a:r>
                <a14:m>
                  <m:oMath xmlns:m="http://schemas.openxmlformats.org/officeDocument/2006/math">
                    <m:r>
                      <a:rPr lang="it-CH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it-CH" sz="2400" dirty="0"/>
                  <a:t> containing (known) nonlinear elements, e.g.,  </a:t>
                </a:r>
              </a:p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:endParaRPr lang="it-CH" sz="2400" dirty="0"/>
              </a:p>
              <a:p>
                <a:pPr lvl="1">
                  <a:buSzPct val="50000"/>
                </a:pPr>
                <a:endParaRPr lang="it-CH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blipFill>
                <a:blip r:embed="rId6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phi(k)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9C8B8A-3E0D-7EEF-D8B3-6EFD2D9075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45617" y="3187158"/>
            <a:ext cx="3826987" cy="19249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D29A6C-7FFD-EA86-82E8-456F870FB2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83616" y="6136784"/>
            <a:ext cx="9631677" cy="36576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i="1" dirty="0"/>
              <a:t>N</a:t>
            </a:r>
            <a:r>
              <a:rPr lang="en-GB" dirty="0"/>
              <a:t>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  <p:pic>
        <p:nvPicPr>
          <p:cNvPr id="14" name="Picture 13" descr="\documentclass{article}&#10;\usepackage{amsmath}&#10;\usepackage{amsfonts}&#10;\usepackage{color}&#10;\newcommand{\red}[1]{{\color{red}#1}}&#10;&#10;\pagestyle{empty}&#10;&#10;\begin{document}&#10;&#10;$$&#10;M(\red{\theta}) : &#10;\hat y(k) = F^\top \left(&#10;  \overbrace{&#10; y(k-1), \dots, y(k-n_a),u(k-1), \dots, u(k-n_b)&#10; }^{=\phi(k)}&#10; \right ) \red{\theta}&#10;$$&#10;&#10;\end{document}" title="IguanaTex Bitmap Display">
            <a:extLst>
              <a:ext uri="{FF2B5EF4-FFF2-40B4-BE49-F238E27FC236}">
                <a16:creationId xmlns:a16="http://schemas.microsoft.com/office/drawing/2014/main" id="{429585EC-5717-4CFC-F60D-5BE88F27DC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39963" y="1268133"/>
            <a:ext cx="8855181" cy="1215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45BA7-228C-E1B9-BD96-138AF64B8E37}"/>
              </a:ext>
            </a:extLst>
          </p:cNvPr>
          <p:cNvSpPr txBox="1"/>
          <p:nvPr/>
        </p:nvSpPr>
        <p:spPr>
          <a:xfrm>
            <a:off x="-954657" y="-454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194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red{\theta = &#10;\begin{bmatrix}&#10;a_1 &amp; a_2 &amp;\dots &amp; a_{na} &amp; b_0 &amp; b_1 &amp; \dots &amp; b_{nb}&#10;\end{bmatrix}^\top&#10;}&#10;$$&#10;&#10;\end{document}"/>
  <p:tag name="IGUANATEXSIZE" val="18"/>
  <p:tag name="IGUANATEXCURSOR" val="26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/>
  <p:tag name="IGUANATEXSIZE" val="24"/>
  <p:tag name="IGUANATEXCURSOR" val="542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0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2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/>
  <p:tag name="IGUANATEXSIZE" val="24"/>
  <p:tag name="IGUANATEXCURSOR" val="529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15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/>
  <p:tag name="IGUANATEXSIZE" val="24"/>
  <p:tag name="IGUANATEXCURSOR" val="454"/>
  <p:tag name="TRANSPARENCY" val="True"/>
  <p:tag name="LATEXENGINEID" val="0"/>
  <p:tag name="TEMPFOLDER" val="/Users/marco.forgione/Library/Containers/com.microsoft.Powerpoint/Data/tmp/TemporaryItems/"/>
  <p:tag name="LATEXFORMHEIGHT" val="573"/>
  <p:tag name="LATEXFORMWIDTH" val="561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3"/>
  <p:tag name="ORIGINALWIDTH" val="19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/>
  <p:tag name="IGUANATEXSIZE" val="24"/>
  <p:tag name="IGUANATEXCURSOR" val="504"/>
  <p:tag name="TRANSPARENCY" val="True"/>
  <p:tag name="LATEXENGINEID" val="0"/>
  <p:tag name="TEMPFOLDER" val="/Users/marco.forgione/Library/Containers/com.microsoft.Powerpoint/Data/tmp/TemporaryItems/"/>
  <p:tag name="LATEXFORMHEIGHT" val="594"/>
  <p:tag name="LATEXFORMWIDTH" val="559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"/>
  <p:tag name="ORIGINALWIDTH" val="167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phi(k)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397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306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M(\red{\theta}) : &#10;\hat y(k) = F^\top \left(&#10;  \overbrace{&#10; y(k-1), \dots, y(k-n_a),u(k-1), \dots, u(k-n_b)&#10; }^{=\phi(k)}&#10; \right ) \red{\theta}&#10;$$&#10;&#10;\end{document}"/>
  <p:tag name="IGUANATEXSIZE" val="18"/>
  <p:tag name="IGUANATEXCURSOR" val="27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\mathcal{F}\big(\hat{y}(k-1),  \ldots, \hat{y}(k-na), u(k),  u(k-1), \ldots,  u(k-nb); \red{\theta} \big) &#10; \end{align*}&#10;&#10;&#10;&#10;&#10;\end{document}"/>
  <p:tag name="IGUANATEXSIZE" val="24"/>
  <p:tag name="IGUANATEXCURSOR" val="431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hat{y}(k-na;\red{\theta}) \ u(k) \ u(k-1) \ \ldots \ u(k-nb) \right] }} \red{\theta}&#10; \end{align*}&#10;&#10;&#10;&#10;&#10;\end{document}"/>
  <p:tag name="IGUANATEXSIZE" val="24"/>
  <p:tag name="IGUANATEXCURSOR" val="549"/>
  <p:tag name="TRANSPARENCY" val="True"/>
  <p:tag name="LATEXENGINEID" val="0"/>
  <p:tag name="TEMPFOLDER" val="/Users/marco.forgione/Library/Containers/com.microsoft.Powerpoint/Data/tmp/TemporaryItems/"/>
  <p:tag name="LATEXFORMHEIGHT" val="557"/>
  <p:tag name="LATEXFORMWIDTH" val="551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73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/>
  <p:tag name="IGUANATEXSIZE" val="24"/>
  <p:tag name="IGUANATEXCURSOR" val="447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"/>
  <p:tag name="ORIGINALWIDTH" val="154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/>
  <p:tag name="IGUANATEXSIZE" val="20"/>
  <p:tag name="IGUANATEXCURSOR" val="400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3"/>
  <p:tag name="ORIGINALWIDTH" val="405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&amp;= L(\theta^{(k)}) + \left(\theta^{(k+1)} - \theta^{(k)}\right)^\top\nabla L(\theta^{(k)})+ \frac{1}{2}\left(\theta^{(k+1)} - \theta^{(k)}\right)^\top\nabla^2 L(\tilde \theta) \left(\theta^{(k+1)} - \theta^{(k)}\right) \\&#10;&amp; \leq L(\theta^{(k)}) -\gamma \left\|\nabla L(\theta^{(k)}) \right\|^2+ \frac{1}{2} \gamma^2 \left\|\nabla L(\theta^{(k)}) \right\|^2 \beta\\&#10;&amp;=  L(\theta^{(k)}) - \gamma\left\|\nabla L(\theta^{(k)}) \right\|^2 \left( 1 - \frac{1}{2}\gamma\beta \right) \\&#10;&amp;= L(\theta^{(k)}) -\gamma \frac{1}{2} \left\|\nabla L(\theta^{(k)}) \right\|^2 \\&#10;&amp;\leq  L(\theta^{(k)}) (1 - \gamma \mu) &#10;\end{align*}&#10;&#10;&#10;&#10;\end{document}"/>
  <p:tag name="IGUANATEXSIZE" val="20"/>
  <p:tag name="IGUANATEXCURSOR" val="973"/>
  <p:tag name="TRANSPARENCY" val="True"/>
  <p:tag name="LATEXENGINEID" val="0"/>
  <p:tag name="TEMPFOLDER" val="/Users/marco.forgione/Library/Containers/com.microsoft.Powerpoint/Data/tmp/TemporaryItems/"/>
  <p:tag name="LATEXFORMHEIGHT" val="607"/>
  <p:tag name="LATEXFORMWIDTH" val="993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"/>
  <p:tag name="ORIGINALWIDTH" val="98"/>
  <p:tag name="OUTPUTTYPE" val="PDF"/>
  <p:tag name="IGUANATEXVERSION" val="160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&amp;=  \frac{1}{N}\sum_{i=1}^N \ell_i( \red{\theta}) \\&#10;\nabla L(\red{\theta}) &amp;=  \frac{1}{N}\sum_{i=1}^N \nabla \ell_i( \red{\theta}) &#10; \end{align*}&#10;&#10;&#10;&#10;&#10;\end{document}"/>
  <p:tag name="IGUANATEXSIZE" val="24"/>
  <p:tag name="IGUANATEXCURSOR" val="537"/>
  <p:tag name="TRANSPARENCY" val="True"/>
  <p:tag name="LATEXENGINEID" val="0"/>
  <p:tag name="TEMPFOLDER" val="/Users/marco.forgione/Library/Containers/com.microsoft.Powerpoint/Data/tmp/TemporaryItems/"/>
  <p:tag name="LATEXFORMHEIGHT" val="547"/>
  <p:tag name="LATEXFORMWIDTH" val="6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"/>
  <p:tag name="ORIGINALWIDTH" val="299"/>
  <p:tag name="OUTPUTTYPE" val="PDF"/>
  <p:tag name="IGUANATEXVERSION" val="160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k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True"/>
  <p:tag name="LATEXENGINEID" val="0"/>
  <p:tag name="TEMPFOLDER" val="/Users/marco.forgione/Library/Containers/com.microsoft.Powerpoint/Data/tmp/TemporaryItems/"/>
  <p:tag name="LATEXFORMHEIGHT" val="500"/>
  <p:tag name="LATEXFORMWIDTH" val="719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"/>
  <p:tag name="ORIGINALWIDTH" val="144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j=1}^{B} \nabla \ell_{i_j}(\theta^{(k)})$ &#10;&#10;&#10; &#10;&#10;\end{document}&#10;&#10;&#10;&#10;&#10;\end{document}"/>
  <p:tag name="IGUANATEXSIZE" val="20"/>
  <p:tag name="IGUANATEXCURSOR" val="445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^\top\big(y(k-1),  \ldots, y(k-na), u(k),  u(k-1), \ldots,  u(k-nb) \big) \red{\theta}&#10; \end{align*}&#10;&#10;&#10;&#10;&#10;\end{document}"/>
  <p:tag name="IGUANATEXSIZE" val="24"/>
  <p:tag name="IGUANATEXCURSOR" val="428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23"/>
  <p:tag name="OUTPUTTYPE" val="PDF"/>
  <p:tag name="IGUANATEXVERSION" val="160"/>
  <p:tag name="LATEXADDIN" val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\norm{\epsilon(k, \red{\theta})}^2 + &#10;\blue{\lambda} \norm{\red{\theta}}_1&#10;$$&#10;&#10;\end{document}"/>
  <p:tag name="IGUANATEXSIZE" val="18"/>
  <p:tag name="IGUANATEXCURSOR" val="28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74"/>
  <p:tag name="OUTPUTTYPE" val="PDF"/>
  <p:tag name="IGUANATEXVERSION" val="160"/>
  <p:tag name="LATEXADDIN" val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&#10;\norm{y(k) - F^\top(\phi(k)) \red{\theta}}^2 + &#10;\blue{\lambda} \norm{\red{\theta}}_1&#10;$$&#10;&#10;\end{document}"/>
  <p:tag name="IGUANATEXSIZE" val="18"/>
  <p:tag name="IGUANATEXCURSOR" val="28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2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red{\theta}^\star \text{ minimizer of } \mathcal{L}(\red{\theta}) + R(\red{\theta})&#10;$$&#10;&#10;\end{document}"/>
  <p:tag name="IGUANATEXSIZE" val="18"/>
  <p:tag name="IGUANATEXCURSOR" val="24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28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\star = \prox_{\gamma R} (\theta^\star - \gamma \nabla \loss(\theta^\star)) \rightarrow 0 \in \nabla\loss(\theta^\star) + \partial R(\theta^*)&#10;$$&#10;&#10;\end{document}"/>
  <p:tag name="IGUANATEXSIZE" val="18"/>
  <p:tag name="IGUANATEXCURSOR" val="37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313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\theta^\star = \prox_{\gamma R} (\theta^\star - \gamma \nabla \loss(\theta^\star)) = &#10;\arg \min_\theta \frac{1}{2\gamma}\norm{\red{\theta} - \big(\theta^\star - \gamma \nabla \loss(\theta^\star)\big)}^2 + R(\red{\theta})&#10;$$&#10;&#10;\end{document}"/>
  <p:tag name="IGUANATEXSIZE" val="18"/>
  <p:tag name="IGUANATEXCURSOR" val="415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76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\frac{1}{\gamma}\left .(\red{\theta} - \theta^\star + \gamma \nabla \loss(\theta^\star)) \right |_{\red{\theta}=\theta^\star}&#10;+ \partial R(\theta^\star)&#10;$$&#10;&#10;&#10;\end{document}"/>
  <p:tag name="IGUANATEXSIZE" val="18"/>
  <p:tag name="IGUANATEXCURSOR" val="29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1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 \nabla \loss(\theta^\star) + \partial R(\theta^\star)&#10;$$&#10;&#10;&#10;\end{document}"/>
  <p:tag name="IGUANATEXSIZE" val="18"/>
  <p:tag name="IGUANATEXCURSOR" val="30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33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Pi_C (\theta^{(k)} - \lambda \nabla \mathcal{L}(\theta^{(k)}))&#10;$$&#10;&#10;\end{document}"/>
  <p:tag name="IGUANATEXSIZE" val="18"/>
  <p:tag name="IGUANATEXCURSOR" val="30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3391.82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/>
  <p:tag name="IGUANATEXSIZE" val="20"/>
  <p:tag name="IGUANATEXCURSOR" val="43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0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mathbb{I}_C&#10;$$&#10;&#10;\end{document}"/>
  <p:tag name="IGUANATEXSIZE" val="28"/>
  <p:tag name="IGUANATEXCURSOR" val="17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80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text{SoftThreshold} (\theta^{(k)} - \lambda \nabla \mathcal{L}(\theta^{(k)}))&#10;$$&#10;&#10;\end{document}"/>
  <p:tag name="IGUANATEXSIZE" val="18"/>
  <p:tag name="IGUANATEXCURSOR" val="266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823.397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/>
  <p:tag name="IGUANATEXSIZE" val="20"/>
  <p:tag name="IGUANATEXCURSOR" val="38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3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red{a_1}y(k-1) + \ldots + \red{a_{na}}y(k-na) + \red{b_0}u(k) + \ldots + \red{b_{nb}}u(k-nb) \\&#10;&amp;=   \underset{\phi^\top(k)}{\underbrace{   \left[y(k-1) \ \ldots y(k-na) \ u(k) \ u(k-1) \ \ldots \ u(k-nb) \right] }} \red{\theta}&#10; \end{align*}&#10;&#10;&#10;&#10;&#10;\end{document}"/>
  <p:tag name="IGUANATEXSIZE" val="24"/>
  <p:tag name="IGUANATEXCURSOR" val="420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29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0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944</TotalTime>
  <Words>918</Words>
  <Application>Microsoft Macintosh PowerPoint</Application>
  <PresentationFormat>Widescreen</PresentationFormat>
  <Paragraphs>157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Forgione Marco</cp:lastModifiedBy>
  <cp:revision>792</cp:revision>
  <dcterms:created xsi:type="dcterms:W3CDTF">2023-03-08T09:24:31Z</dcterms:created>
  <dcterms:modified xsi:type="dcterms:W3CDTF">2025-06-27T09:30:07Z</dcterms:modified>
</cp:coreProperties>
</file>